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26" d="100"/>
          <a:sy n="126" d="100"/>
        </p:scale>
        <p:origin x="584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401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5394960" y="896112"/>
            <a:ext cx="0" cy="5157216"/>
          </a:xfrm>
          <a:prstGeom prst="line">
            <a:avLst/>
          </a:prstGeom>
          <a:noFill/>
          <a:ln w="13970">
            <a:solidFill>
              <a:srgbClr val="E6E0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888736" y="932688"/>
            <a:ext cx="1463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A6A20"/>
                </a:solidFill>
              </a:rPr>
              <a:t>VISION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888736" y="1234440"/>
            <a:ext cx="5166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2E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Cedarville AI + IP Stewardship Pilot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5907024" y="2414016"/>
            <a:ext cx="5074920" cy="8686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E293B"/>
                </a:solidFill>
              </a:rPr>
              <a:t>Helping students, faculty, and staff use AI with discernment while protecting authorship, creativity, and intellectual property.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5907024" y="3584448"/>
            <a:ext cx="3611880" cy="45720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907024" y="3886200"/>
            <a:ext cx="498348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1F3F"/>
                </a:solidFill>
              </a:rPr>
              <a:t>AI should amplify God-given creativity, not erase authorship or stewardship.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5907024" y="5138928"/>
            <a:ext cx="5047488" cy="694944"/>
          </a:xfrm>
          <a:prstGeom prst="roundRect">
            <a:avLst>
              <a:gd name="adj" fmla="val 10526"/>
            </a:avLst>
          </a:prstGeom>
          <a:solidFill>
            <a:srgbClr val="FBFAF6"/>
          </a:solidFill>
          <a:ln w="10160">
            <a:solidFill>
              <a:srgbClr val="EAE2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217920" y="5367528"/>
            <a:ext cx="4434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20" b="1" dirty="0">
                <a:solidFill>
                  <a:srgbClr val="1E293B"/>
                </a:solidFill>
              </a:rPr>
              <a:t>A practical way to put Cedarville’s AI vision into action.</a:t>
            </a:r>
            <a:endParaRPr lang="en-US" sz="132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05F8E6-9C42-2EDD-8A00-4905B8C6C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642" y="845820"/>
            <a:ext cx="3898900" cy="2514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9ED31F-9A7F-A125-47AA-E6EC5662F5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827" y="3630168"/>
            <a:ext cx="2423616" cy="22861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6928" y="38404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02E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Opportunity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66928" y="877824"/>
            <a:ext cx="1225296" cy="45720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533888" y="402336"/>
            <a:ext cx="1024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9A6A20"/>
                </a:solidFill>
              </a:rPr>
              <a:t>AI + IP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28248" y="640080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26174"/>
                </a:solidFill>
              </a:rPr>
              <a:t>2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66928" y="1170432"/>
            <a:ext cx="4800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526174"/>
                </a:solidFill>
              </a:rPr>
              <a:t>Students, faculty, and staff are creating intellectual property every day.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566928" y="1700784"/>
            <a:ext cx="47548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02E5D"/>
                </a:solidFill>
              </a:rPr>
              <a:t>Cedarville can lead with AI discernment, intellectual integrity, and respect for creators.</a:t>
            </a:r>
            <a:endParaRPr lang="en-US" sz="2500" dirty="0"/>
          </a:p>
        </p:txBody>
      </p:sp>
      <p:sp>
        <p:nvSpPr>
          <p:cNvPr id="9" name="Shape 7"/>
          <p:cNvSpPr/>
          <p:nvPr/>
        </p:nvSpPr>
        <p:spPr>
          <a:xfrm>
            <a:off x="566928" y="3127248"/>
            <a:ext cx="3063240" cy="45720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66928" y="357073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9A6A20"/>
                </a:solidFill>
              </a:rPr>
              <a:t>•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841248" y="3566160"/>
            <a:ext cx="4526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</a:rPr>
              <a:t>Original work deserves a simple first layer of proof.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66928" y="422910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9A6A20"/>
                </a:solidFill>
              </a:rPr>
              <a:t>•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841248" y="4224528"/>
            <a:ext cx="4526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</a:rPr>
              <a:t>Students can build protected IP portfolios.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66928" y="488746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9A6A20"/>
                </a:solidFill>
              </a:rPr>
              <a:t>•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41248" y="4882896"/>
            <a:ext cx="4526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</a:rPr>
              <a:t>The message is not anti-AI. It is pro-stewardship.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797296" y="1179576"/>
            <a:ext cx="5385816" cy="3858768"/>
          </a:xfrm>
          <a:prstGeom prst="roundRect">
            <a:avLst>
              <a:gd name="adj" fmla="val 1896"/>
            </a:avLst>
          </a:prstGeom>
          <a:solidFill>
            <a:srgbClr val="FBFAF6"/>
          </a:solidFill>
          <a:ln w="10160">
            <a:solidFill>
              <a:srgbClr val="EAE2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998464" y="1408176"/>
            <a:ext cx="54864" cy="731520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181344" y="14630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2E5D"/>
                </a:solidFill>
              </a:rPr>
              <a:t>AI Discernment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055864" y="1463040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93B"/>
                </a:solidFill>
              </a:rPr>
              <a:t>Use AI with wisdom, integrity, and attribution.</a:t>
            </a:r>
            <a:endParaRPr lang="en-US" sz="1220" dirty="0"/>
          </a:p>
        </p:txBody>
      </p:sp>
      <p:sp>
        <p:nvSpPr>
          <p:cNvPr id="20" name="Shape 18"/>
          <p:cNvSpPr/>
          <p:nvPr/>
        </p:nvSpPr>
        <p:spPr>
          <a:xfrm>
            <a:off x="5998464" y="2322576"/>
            <a:ext cx="54864" cy="731520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181344" y="23774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2E5D"/>
                </a:solidFill>
              </a:rPr>
              <a:t>Creator Respect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8055864" y="2377440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93B"/>
                </a:solidFill>
              </a:rPr>
              <a:t>Protect authorship, originality, and IP stewardship.</a:t>
            </a:r>
            <a:endParaRPr lang="en-US" sz="1220" dirty="0"/>
          </a:p>
        </p:txBody>
      </p:sp>
      <p:sp>
        <p:nvSpPr>
          <p:cNvPr id="23" name="Shape 21"/>
          <p:cNvSpPr/>
          <p:nvPr/>
        </p:nvSpPr>
        <p:spPr>
          <a:xfrm>
            <a:off x="5998464" y="3236976"/>
            <a:ext cx="54864" cy="731520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181344" y="32918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2E5D"/>
                </a:solidFill>
              </a:rPr>
              <a:t>Student Portfolios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8055864" y="3291840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93B"/>
                </a:solidFill>
              </a:rPr>
              <a:t>Graduate with more than a diploma.</a:t>
            </a:r>
            <a:endParaRPr lang="en-US" sz="1220" dirty="0"/>
          </a:p>
        </p:txBody>
      </p:sp>
      <p:sp>
        <p:nvSpPr>
          <p:cNvPr id="26" name="Shape 24"/>
          <p:cNvSpPr/>
          <p:nvPr/>
        </p:nvSpPr>
        <p:spPr>
          <a:xfrm>
            <a:off x="5998464" y="4151376"/>
            <a:ext cx="54864" cy="731520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181344" y="420624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02E5D"/>
                </a:solidFill>
              </a:rPr>
              <a:t>Market Leadership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8055864" y="4206240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1E293B"/>
                </a:solidFill>
              </a:rPr>
              <a:t>Model responsible AI adoption in higher education.</a:t>
            </a:r>
            <a:endParaRPr lang="en-US" sz="1220" dirty="0"/>
          </a:p>
        </p:txBody>
      </p:sp>
      <p:sp>
        <p:nvSpPr>
          <p:cNvPr id="29" name="Text 27"/>
          <p:cNvSpPr/>
          <p:nvPr/>
        </p:nvSpPr>
        <p:spPr>
          <a:xfrm>
            <a:off x="5797296" y="5559552"/>
            <a:ext cx="5394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2E5D"/>
                </a:solidFill>
              </a:rPr>
              <a:t>Pro-integrity. Pro-creator. </a:t>
            </a:r>
            <a:br>
              <a:rPr lang="en-US" sz="1650" b="1" dirty="0">
                <a:solidFill>
                  <a:srgbClr val="002E5D"/>
                </a:solidFill>
              </a:rPr>
            </a:br>
            <a:r>
              <a:rPr lang="en-US" sz="1650" b="1" dirty="0">
                <a:solidFill>
                  <a:srgbClr val="002E5D"/>
                </a:solidFill>
              </a:rPr>
              <a:t>Pro-stewardship. Pro-discernment.</a:t>
            </a:r>
            <a:endParaRPr lang="en-US" sz="1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6928" y="38404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02E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Package / Process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66928" y="877824"/>
            <a:ext cx="1225296" cy="45720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533888" y="402336"/>
            <a:ext cx="1024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9A6A20"/>
                </a:solidFill>
              </a:rPr>
              <a:t>AI + IP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28248" y="640080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26174"/>
                </a:solidFill>
              </a:rPr>
              <a:t>3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66928" y="1152144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526174"/>
                </a:solidFill>
              </a:rPr>
              <a:t>A no-cost, 90-day opt-in pilot with credits, education, guardrails, and feedback.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21792" y="1755648"/>
            <a:ext cx="5248656" cy="3712464"/>
          </a:xfrm>
          <a:prstGeom prst="roundRect">
            <a:avLst>
              <a:gd name="adj" fmla="val 1970"/>
            </a:avLst>
          </a:prstGeom>
          <a:solidFill>
            <a:srgbClr val="F8F5ED"/>
          </a:solidFill>
          <a:ln w="10160">
            <a:solidFill>
              <a:srgbClr val="E9DE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32688" y="2048256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A6A20"/>
                </a:solidFill>
              </a:rPr>
              <a:t>WHAT PARTICIPANTS RECEIVE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32688" y="254660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9A6A20"/>
                </a:solidFill>
              </a:rPr>
              <a:t>•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1207008" y="2459736"/>
            <a:ext cx="4297680" cy="6583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E293B"/>
                </a:solidFill>
              </a:rPr>
              <a:t>Free Instant IP® credits to protect original work. A patented blockchain-based solution. 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932688" y="320497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9A6A20"/>
                </a:solidFill>
              </a:rPr>
              <a:t>•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1207008" y="3200400"/>
            <a:ext cx="42976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E293B"/>
                </a:solidFill>
              </a:rPr>
              <a:t>Short training: AI, Attribution, and IP Stewardship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932688" y="3899916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9A6A20"/>
                </a:solidFill>
              </a:rPr>
              <a:t>•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207008" y="3895344"/>
            <a:ext cx="4297680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E293B"/>
                </a:solidFill>
              </a:rPr>
              <a:t>Clear guardrails aligned with Cedarville policy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932688" y="455828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9A6A20"/>
                </a:solidFill>
              </a:rPr>
              <a:t>•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1207008" y="4553712"/>
            <a:ext cx="42976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E293B"/>
                </a:solidFill>
              </a:rPr>
              <a:t>A first step for documenting authorship and timing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272784" y="1755648"/>
            <a:ext cx="5084064" cy="3712464"/>
          </a:xfrm>
          <a:prstGeom prst="roundRect">
            <a:avLst>
              <a:gd name="adj" fmla="val 1970"/>
            </a:avLst>
          </a:prstGeom>
          <a:solidFill>
            <a:srgbClr val="FFFFFF"/>
          </a:solidFill>
          <a:ln w="10160">
            <a:solidFill>
              <a:srgbClr val="E2E8F0"/>
            </a:solidFill>
            <a:prstDash val="solid"/>
          </a:ln>
          <a:effectLst>
            <a:outerShdw blurRad="13970" dist="50800" dir="2700000" algn="bl" rotWithShape="0">
              <a:srgbClr val="D9D1BE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638544" y="2048256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A6A20"/>
                </a:solidFill>
              </a:rPr>
              <a:t>PILOT FLOW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638544" y="2542032"/>
            <a:ext cx="493776" cy="493776"/>
          </a:xfrm>
          <a:prstGeom prst="ellipse">
            <a:avLst/>
          </a:prstGeom>
          <a:solidFill>
            <a:srgbClr val="002E5D"/>
          </a:solidFill>
          <a:ln w="12700">
            <a:solidFill>
              <a:srgbClr val="002E5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638544" y="2683764"/>
            <a:ext cx="49377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1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7333488" y="2523744"/>
            <a:ext cx="3675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2E5D"/>
                </a:solidFill>
              </a:rPr>
              <a:t>Select audience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7333488" y="2834640"/>
            <a:ext cx="3675888" cy="3931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E293B"/>
                </a:solidFill>
              </a:rPr>
              <a:t>Faculty/staff, entrepreneurship students, selected programs, or opt-in group.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638544" y="3529584"/>
            <a:ext cx="493776" cy="493776"/>
          </a:xfrm>
          <a:prstGeom prst="ellipse">
            <a:avLst/>
          </a:prstGeom>
          <a:solidFill>
            <a:srgbClr val="002E5D"/>
          </a:solidFill>
          <a:ln w="12700">
            <a:solidFill>
              <a:srgbClr val="002E5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638544" y="3671316"/>
            <a:ext cx="49377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2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7333488" y="3511296"/>
            <a:ext cx="3675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2E5D"/>
                </a:solidFill>
              </a:rPr>
              <a:t>Launch education + credits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7333488" y="3822192"/>
            <a:ext cx="3675888" cy="3931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E293B"/>
                </a:solidFill>
              </a:rPr>
              <a:t>Provide access instructions, FAQ, and guardrails.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638544" y="4517136"/>
            <a:ext cx="493776" cy="493776"/>
          </a:xfrm>
          <a:prstGeom prst="ellipse">
            <a:avLst/>
          </a:prstGeom>
          <a:solidFill>
            <a:srgbClr val="002E5D"/>
          </a:solidFill>
          <a:ln w="12700">
            <a:solidFill>
              <a:srgbClr val="002E5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638544" y="4658868"/>
            <a:ext cx="49377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3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7333488" y="4498848"/>
            <a:ext cx="3675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02E5D"/>
                </a:solidFill>
              </a:rPr>
              <a:t>Review after 90 days</a:t>
            </a:r>
            <a:endParaRPr lang="en-US" sz="1450" dirty="0"/>
          </a:p>
        </p:txBody>
      </p:sp>
      <p:sp>
        <p:nvSpPr>
          <p:cNvPr id="31" name="Text 29"/>
          <p:cNvSpPr/>
          <p:nvPr/>
        </p:nvSpPr>
        <p:spPr>
          <a:xfrm>
            <a:off x="7333488" y="4809744"/>
            <a:ext cx="3675888" cy="3931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E293B"/>
                </a:solidFill>
              </a:rPr>
              <a:t>Evaluate usage, feedback, protected assets, and expansion options.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749808" y="5879592"/>
            <a:ext cx="10607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dirty="0">
                <a:solidFill>
                  <a:srgbClr val="526174"/>
                </a:solidFill>
              </a:rPr>
              <a:t>Instant IP® provides a first layer of proof. It does not replace Cedarville policy, legal counsel, patents, trademarks, or copyrights.</a:t>
            </a:r>
            <a:endParaRPr lang="en-US" sz="12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66928" y="384048"/>
            <a:ext cx="7680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02E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Next Step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566928" y="877824"/>
            <a:ext cx="1225296" cy="45720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533888" y="402336"/>
            <a:ext cx="1024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9A6A20"/>
                </a:solidFill>
              </a:rPr>
              <a:t>AI + IP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28248" y="640080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26174"/>
                </a:solidFill>
              </a:rPr>
              <a:t>4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66928" y="1152144"/>
            <a:ext cx="5852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526174"/>
                </a:solidFill>
              </a:rPr>
              <a:t>Simple to launch. Clear to govern. Strategic to scale.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566928" y="1655064"/>
            <a:ext cx="5349240" cy="1060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002E5D"/>
                </a:solidFill>
              </a:rPr>
              <a:t>Approve a small, no-cost, 90-day pilot. </a:t>
            </a:r>
            <a:br>
              <a:rPr lang="en-US" sz="2100" b="1" dirty="0">
                <a:solidFill>
                  <a:srgbClr val="002E5D"/>
                </a:solidFill>
              </a:rPr>
            </a:br>
            <a:r>
              <a:rPr lang="en-US" sz="2100" b="1" dirty="0">
                <a:solidFill>
                  <a:srgbClr val="002E5D"/>
                </a:solidFill>
              </a:rPr>
              <a:t>Contact Dr. Kary Oberbrunner for more info.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566928" y="2907792"/>
            <a:ext cx="3246120" cy="45720"/>
          </a:xfrm>
          <a:prstGeom prst="rect">
            <a:avLst/>
          </a:prstGeom>
          <a:solidFill>
            <a:srgbClr val="D8A624"/>
          </a:solidFill>
          <a:ln w="12700">
            <a:solidFill>
              <a:srgbClr val="D8A624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58368" y="3364992"/>
            <a:ext cx="5413248" cy="2139696"/>
          </a:xfrm>
          <a:prstGeom prst="roundRect">
            <a:avLst>
              <a:gd name="adj" fmla="val 3419"/>
            </a:avLst>
          </a:prstGeom>
          <a:solidFill>
            <a:srgbClr val="F8F5ED"/>
          </a:solidFill>
          <a:ln w="10160">
            <a:solidFill>
              <a:srgbClr val="E9DE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9264" y="3657600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A6A20"/>
                </a:solidFill>
              </a:rPr>
              <a:t>AFTER APPROVAL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69264" y="410108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A6A20"/>
                </a:solidFill>
              </a:rPr>
              <a:t>•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243584" y="4096512"/>
            <a:ext cx="43434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Finalize audience, credits, training resource, FAQ, and launch language.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69264" y="4796028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A6A20"/>
                </a:solidFill>
              </a:rPr>
              <a:t>•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43584" y="4791456"/>
            <a:ext cx="4343400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Launch with clear guardrails and a 90-day review process.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73952" y="1719072"/>
            <a:ext cx="4736592" cy="3785616"/>
          </a:xfrm>
          <a:prstGeom prst="roundRect">
            <a:avLst>
              <a:gd name="adj" fmla="val 1932"/>
            </a:avLst>
          </a:prstGeom>
          <a:solidFill>
            <a:srgbClr val="FFFFFF"/>
          </a:solidFill>
          <a:ln w="10160">
            <a:solidFill>
              <a:srgbClr val="E2E8F0"/>
            </a:solidFill>
            <a:prstDash val="solid"/>
          </a:ln>
          <a:effectLst>
            <a:outerShdw blurRad="13970" dist="50800" dir="2700000" algn="bl" rotWithShape="0">
              <a:srgbClr val="D9D1BE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803136" y="2029968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A6A20"/>
                </a:solidFill>
              </a:rPr>
              <a:t>SUCCESS METRICS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803136" y="256489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A6A20"/>
                </a:solidFill>
              </a:rPr>
              <a:t>•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077456" y="2560320"/>
            <a:ext cx="365760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Number of participants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803136" y="313182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A6A20"/>
                </a:solidFill>
              </a:rPr>
              <a:t>•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077456" y="3127248"/>
            <a:ext cx="3657600" cy="3291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Number and types of protected assets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803136" y="3735324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A6A20"/>
                </a:solidFill>
              </a:rPr>
              <a:t>•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077456" y="3730752"/>
            <a:ext cx="365760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Academic programs represented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803136" y="4302252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A6A20"/>
                </a:solidFill>
              </a:rPr>
              <a:t>•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077456" y="4297680"/>
            <a:ext cx="365760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Faculty and student feedback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803136" y="4869180"/>
            <a:ext cx="1828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A6A20"/>
                </a:solidFill>
              </a:rPr>
              <a:t>•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077456" y="4864608"/>
            <a:ext cx="3657600" cy="3291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Potential stories for Cedarville communications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94944" y="5961888"/>
            <a:ext cx="10469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2E5D"/>
                </a:solidFill>
              </a:rPr>
              <a:t>Bottom line: Cedarville can help graduates enter the marketplace with confidence, character, entrepreneurial thinking, and a portfolio of original IP.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433</Words>
  <Application>Microsoft Macintosh PowerPoint</Application>
  <PresentationFormat>Widescreen</PresentationFormat>
  <Paragraphs>75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Cedarville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Cedarville AI + IP Stewardship Pilot</dc:title>
  <dc:subject>Cedarville AI + IP Stewardship Pilot</dc:subject>
  <dc:creator>Cedarville University / Instant IP</dc:creator>
  <cp:lastModifiedBy>Kary Oberbrunner</cp:lastModifiedBy>
  <cp:revision>2</cp:revision>
  <dcterms:created xsi:type="dcterms:W3CDTF">2026-08-04T09:33:30Z</dcterms:created>
  <dcterms:modified xsi:type="dcterms:W3CDTF">2026-08-04T09:42:21Z</dcterms:modified>
</cp:coreProperties>
</file>