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18" d="100"/>
          <a:sy n="118" d="100"/>
        </p:scale>
        <p:origin x="904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851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D7A7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/mnt/data/dd0959f3-1d2c-4fe5-bebe-87b432d56fcb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64" y="1191575"/>
            <a:ext cx="3840480" cy="21614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892040" y="1298448"/>
            <a:ext cx="6217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092E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Ethos Academic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4919472" y="1975104"/>
            <a:ext cx="5989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Cedarville-aligned publishing pathway for faculty ideas worth sharing in partnership with Igniting Souls.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4919472" y="2907792"/>
            <a:ext cx="6263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0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Publishes, protects, and promotes books that grow Kingdom impact.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4919472" y="3822192"/>
            <a:ext cx="5303520" cy="0"/>
          </a:xfrm>
          <a:prstGeom prst="line">
            <a:avLst/>
          </a:prstGeom>
          <a:noFill/>
          <a:ln w="25400">
            <a:solidFill>
              <a:srgbClr val="D7A7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919472" y="413308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E4AAC4-94DB-63A7-FC2D-177A1BD0DB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784" y="3485413"/>
            <a:ext cx="3462160" cy="20120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8961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0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Opportunity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877824"/>
            <a:ext cx="87782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Cedarville faculty already create ideas with reach beyond the classroom.</a:t>
            </a:r>
            <a:endParaRPr lang="en-US" sz="1450" dirty="0"/>
          </a:p>
        </p:txBody>
      </p:sp>
      <p:pic>
        <p:nvPicPr>
          <p:cNvPr id="4" name="Image 0" descr="/mnt/data/dd0959f3-1d2c-4fe5-bebe-87b432d56fcb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760" y="351615"/>
            <a:ext cx="960120" cy="54035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1792" y="1481328"/>
            <a:ext cx="49377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92E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Ethos Academic gives those ideas a clear pathway from concept to professionally published book.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989320" y="1444752"/>
            <a:ext cx="5394960" cy="658368"/>
          </a:xfrm>
          <a:prstGeom prst="rect">
            <a:avLst/>
          </a:prstGeom>
          <a:solidFill>
            <a:srgbClr val="F7F4EB"/>
          </a:solidFill>
          <a:ln w="10160">
            <a:solidFill>
              <a:srgbClr val="E4E8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5989320" y="1444752"/>
            <a:ext cx="73152" cy="658368"/>
          </a:xfrm>
          <a:prstGeom prst="rect">
            <a:avLst/>
          </a:prstGeom>
          <a:solidFill>
            <a:srgbClr val="D7A7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236208" y="1554480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Serve the Church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8302752" y="1545336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Biblically faithful books that strengthen readers and ministries.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5989320" y="2386584"/>
            <a:ext cx="5394960" cy="658368"/>
          </a:xfrm>
          <a:prstGeom prst="rect">
            <a:avLst/>
          </a:prstGeom>
          <a:solidFill>
            <a:srgbClr val="FFFFFF"/>
          </a:solidFill>
          <a:ln w="10160">
            <a:solidFill>
              <a:srgbClr val="E4E8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5989320" y="2386584"/>
            <a:ext cx="73152" cy="658368"/>
          </a:xfrm>
          <a:prstGeom prst="rect">
            <a:avLst/>
          </a:prstGeom>
          <a:solidFill>
            <a:srgbClr val="D7A7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236208" y="249631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Advance the Academy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8302752" y="248716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Research, scholarship, and frameworks shaped for wider adoption.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89320" y="3328416"/>
            <a:ext cx="5394960" cy="658368"/>
          </a:xfrm>
          <a:prstGeom prst="rect">
            <a:avLst/>
          </a:prstGeom>
          <a:solidFill>
            <a:srgbClr val="F7F4EB"/>
          </a:solidFill>
          <a:ln w="10160">
            <a:solidFill>
              <a:srgbClr val="E4E8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5989320" y="3328416"/>
            <a:ext cx="73152" cy="658368"/>
          </a:xfrm>
          <a:prstGeom prst="rect">
            <a:avLst/>
          </a:prstGeom>
          <a:solidFill>
            <a:srgbClr val="D7A7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236208" y="3438144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Equip Professions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302752" y="342900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Practical ideas that influence fields, teams, and organizations.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5989320" y="4270248"/>
            <a:ext cx="5394960" cy="658368"/>
          </a:xfrm>
          <a:prstGeom prst="rect">
            <a:avLst/>
          </a:prstGeom>
          <a:solidFill>
            <a:srgbClr val="FFFFFF"/>
          </a:solidFill>
          <a:ln w="10160">
            <a:solidFill>
              <a:srgbClr val="E4E8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5989320" y="4270248"/>
            <a:ext cx="73152" cy="658368"/>
          </a:xfrm>
          <a:prstGeom prst="rect">
            <a:avLst/>
          </a:prstGeom>
          <a:solidFill>
            <a:srgbClr val="D7A7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236208" y="4379976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92E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Engage Culture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02752" y="4370832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Cedarville voices addressing real questions with clarity and conviction.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658368" y="2857500"/>
            <a:ext cx="1645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7A72D"/>
                </a:solidFill>
              </a:rPr>
              <a:t>•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914400" y="2834640"/>
            <a:ext cx="4709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faculty with a strong manuscript concept, original research, distinctive framework, or message.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658368" y="3515868"/>
            <a:ext cx="1645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7A72D"/>
                </a:solidFill>
              </a:rPr>
              <a:t>•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914400" y="3493008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books aligned with Cedarville’s mission and strategic priorities.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658368" y="4119372"/>
            <a:ext cx="1645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7A72D"/>
                </a:solidFill>
              </a:rPr>
              <a:t>•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914400" y="4096512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02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Creates a scalable way to grow influence, credibility, and Kingdom impact.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8961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0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Package + Investment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877824"/>
            <a:ext cx="87782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professional publishing package with protection and promotion built in.</a:t>
            </a:r>
            <a:endParaRPr lang="en-US" sz="1450" dirty="0"/>
          </a:p>
        </p:txBody>
      </p:sp>
      <p:pic>
        <p:nvPicPr>
          <p:cNvPr id="4" name="Image 0" descr="/mnt/data/dd0959f3-1d2c-4fe5-bebe-87b432d56fcb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760" y="351615"/>
            <a:ext cx="960120" cy="54035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58368" y="1417320"/>
            <a:ext cx="5257800" cy="4343400"/>
          </a:xfrm>
          <a:prstGeom prst="rect">
            <a:avLst/>
          </a:prstGeom>
          <a:solidFill>
            <a:srgbClr val="F7F4EB"/>
          </a:solidFill>
          <a:ln w="11430">
            <a:solidFill>
              <a:srgbClr val="E2D7B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960120" y="173736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92E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Authors Receive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960120" y="2354580"/>
            <a:ext cx="1645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7A72D"/>
                </a:solidFill>
              </a:rPr>
              <a:t>•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216152" y="2199132"/>
            <a:ext cx="4480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02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Manuscript review, editing, proofreading, formatting, cover design</a:t>
            </a:r>
            <a:endParaRPr lang="en-US" sz="1240" dirty="0"/>
          </a:p>
        </p:txBody>
      </p:sp>
      <p:sp>
        <p:nvSpPr>
          <p:cNvPr id="9" name="Text 6"/>
          <p:cNvSpPr/>
          <p:nvPr/>
        </p:nvSpPr>
        <p:spPr>
          <a:xfrm>
            <a:off x="960120" y="2948940"/>
            <a:ext cx="1645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7A72D"/>
                </a:solidFill>
              </a:rPr>
              <a:t>•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216152" y="2801585"/>
            <a:ext cx="4480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02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Hardcover, softcover, and eBook editions with retail distribution</a:t>
            </a:r>
            <a:endParaRPr lang="en-US" sz="1240" dirty="0"/>
          </a:p>
        </p:txBody>
      </p:sp>
      <p:sp>
        <p:nvSpPr>
          <p:cNvPr id="11" name="Text 8"/>
          <p:cNvSpPr/>
          <p:nvPr/>
        </p:nvSpPr>
        <p:spPr>
          <a:xfrm>
            <a:off x="960120" y="3552444"/>
            <a:ext cx="1645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7A72D"/>
                </a:solidFill>
              </a:rPr>
              <a:t>•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216152" y="3493008"/>
            <a:ext cx="4480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02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Five Instant IP® credits for frameworks, systems, models, and methodologies</a:t>
            </a:r>
            <a:endParaRPr lang="en-US" sz="1240" dirty="0"/>
          </a:p>
        </p:txBody>
      </p:sp>
      <p:sp>
        <p:nvSpPr>
          <p:cNvPr id="13" name="Text 10"/>
          <p:cNvSpPr/>
          <p:nvPr/>
        </p:nvSpPr>
        <p:spPr>
          <a:xfrm>
            <a:off x="960120" y="4229100"/>
            <a:ext cx="1645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7A72D"/>
                </a:solidFill>
              </a:rPr>
              <a:t>•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1220724" y="4182329"/>
            <a:ext cx="4471416" cy="7914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240" dirty="0">
                <a:solidFill>
                  <a:srgbClr val="102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Amazon optimization, digital press kit, back-of-book ads, and 3D image. Global Distribution to over 40,000 major online and retail channels, helping Cedarville faculty reach readers far beyond the classroom.  </a:t>
            </a:r>
          </a:p>
        </p:txBody>
      </p:sp>
      <p:sp>
        <p:nvSpPr>
          <p:cNvPr id="15" name="Shape 12"/>
          <p:cNvSpPr/>
          <p:nvPr/>
        </p:nvSpPr>
        <p:spPr>
          <a:xfrm>
            <a:off x="6400800" y="1417320"/>
            <a:ext cx="4937760" cy="4343400"/>
          </a:xfrm>
          <a:prstGeom prst="rect">
            <a:avLst/>
          </a:prstGeom>
          <a:solidFill>
            <a:srgbClr val="FFFFFF"/>
          </a:solidFill>
          <a:ln w="1143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711696" y="173736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92E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Investment Model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6693408" y="2432304"/>
            <a:ext cx="1463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D7A7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$10,000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8275320" y="249631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Standard starting package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6693408" y="3163824"/>
            <a:ext cx="1463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92E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$7,500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8275320" y="3218688"/>
            <a:ext cx="2468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Cedarville faculty / approved staff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6693408" y="3840480"/>
            <a:ext cx="4023360" cy="0"/>
          </a:xfrm>
          <a:prstGeom prst="line">
            <a:avLst/>
          </a:prstGeom>
          <a:noFill/>
          <a:ln w="12700">
            <a:solidFill>
              <a:srgbClr val="E2E7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693408" y="4133088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1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Sponsored project split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6693408" y="4544568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092E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Cedarville $3,750 + Author $3,750</a:t>
            </a:r>
            <a:endParaRPr lang="en-US" sz="1850" dirty="0"/>
          </a:p>
        </p:txBody>
      </p:sp>
      <p:sp>
        <p:nvSpPr>
          <p:cNvPr id="24" name="Text 21"/>
          <p:cNvSpPr/>
          <p:nvPr/>
        </p:nvSpPr>
        <p:spPr>
          <a:xfrm>
            <a:off x="6693408" y="5074920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20" i="1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Cedarville retains full discretion over sponsored projects.</a:t>
            </a:r>
            <a:endParaRPr lang="en-US" sz="1120" dirty="0"/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D943A033-052C-A621-E674-5ABD47BDEF58}"/>
              </a:ext>
            </a:extLst>
          </p:cNvPr>
          <p:cNvSpPr/>
          <p:nvPr/>
        </p:nvSpPr>
        <p:spPr>
          <a:xfrm>
            <a:off x="1216152" y="4910328"/>
            <a:ext cx="4480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240" dirty="0">
              <a:solidFill>
                <a:srgbClr val="10213D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11480"/>
            <a:ext cx="8961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0213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Process + Next Step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85216" y="877824"/>
            <a:ext cx="87782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Simple enough to launch, clear enough to govern.</a:t>
            </a:r>
            <a:endParaRPr lang="en-US" sz="1450" dirty="0"/>
          </a:p>
        </p:txBody>
      </p:sp>
      <p:pic>
        <p:nvPicPr>
          <p:cNvPr id="4" name="Image 0" descr="/mnt/data/dd0959f3-1d2c-4fe5-bebe-87b432d56fcb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760" y="351615"/>
            <a:ext cx="960120" cy="54035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868680" y="1572768"/>
            <a:ext cx="713232" cy="713232"/>
          </a:xfrm>
          <a:prstGeom prst="ellipse">
            <a:avLst/>
          </a:prstGeom>
          <a:solidFill>
            <a:srgbClr val="092E5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078992" y="1728216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68680" y="2596896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092E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Faculty prepares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68680" y="3054096"/>
            <a:ext cx="2697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title, thesis, anticipated length, desired impact, manuscript status.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1856232" y="1929384"/>
            <a:ext cx="2322576" cy="0"/>
          </a:xfrm>
          <a:prstGeom prst="line">
            <a:avLst/>
          </a:prstGeom>
          <a:noFill/>
          <a:ln w="20320">
            <a:solidFill>
              <a:srgbClr val="D7A72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572000" y="1572768"/>
            <a:ext cx="713232" cy="713232"/>
          </a:xfrm>
          <a:prstGeom prst="ellipse">
            <a:avLst/>
          </a:prstGeom>
          <a:solidFill>
            <a:srgbClr val="092E5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782312" y="1728216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572000" y="2596896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092E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Email Dr. White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4572000" y="3054096"/>
            <a:ext cx="2697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Request consideration for Cedarville sponsorship using the recommended format.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559552" y="1929384"/>
            <a:ext cx="2322576" cy="0"/>
          </a:xfrm>
          <a:prstGeom prst="line">
            <a:avLst/>
          </a:prstGeom>
          <a:noFill/>
          <a:ln w="20320">
            <a:solidFill>
              <a:srgbClr val="D7A72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8275320" y="1572768"/>
            <a:ext cx="713232" cy="713232"/>
          </a:xfrm>
          <a:prstGeom prst="ellipse">
            <a:avLst/>
          </a:prstGeom>
          <a:solidFill>
            <a:srgbClr val="092E5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8485632" y="1728216"/>
            <a:ext cx="2926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275320" y="2596896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092E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Approved projects begin</a:t>
            </a:r>
            <a:endParaRPr lang="en-US" sz="1850" dirty="0"/>
          </a:p>
        </p:txBody>
      </p:sp>
      <p:sp>
        <p:nvSpPr>
          <p:cNvPr id="18" name="Text 15"/>
          <p:cNvSpPr/>
          <p:nvPr/>
        </p:nvSpPr>
        <p:spPr>
          <a:xfrm>
            <a:off x="8275320" y="3054096"/>
            <a:ext cx="2697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4656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Ethos Academic reviews manuscript, confirms scope, and starts publishing.</a:t>
            </a:r>
            <a:endParaRPr lang="en-US" sz="14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0DBC612-1BD8-4092-E6B6-D1182C6273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920" y="3968492"/>
            <a:ext cx="2068697" cy="258494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BCD3F89-59A4-14E1-D93E-5C7E68F525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2128" y="3968493"/>
            <a:ext cx="2068696" cy="2584948"/>
          </a:xfrm>
          <a:prstGeom prst="rect">
            <a:avLst/>
          </a:prstGeom>
        </p:spPr>
      </p:pic>
      <p:sp>
        <p:nvSpPr>
          <p:cNvPr id="19" name="Text 4">
            <a:extLst>
              <a:ext uri="{FF2B5EF4-FFF2-40B4-BE49-F238E27FC236}">
                <a16:creationId xmlns:a16="http://schemas.microsoft.com/office/drawing/2014/main" id="{1132F494-1B57-A088-1F0E-F4FD76CF8CFE}"/>
              </a:ext>
            </a:extLst>
          </p:cNvPr>
          <p:cNvSpPr/>
          <p:nvPr/>
        </p:nvSpPr>
        <p:spPr>
          <a:xfrm>
            <a:off x="2385254" y="4726143"/>
            <a:ext cx="1933738" cy="73151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850" b="1" dirty="0">
                <a:solidFill>
                  <a:srgbClr val="092E5E"/>
                </a:solidFill>
                <a:latin typeface="Aptos Display" pitchFamily="34" charset="0"/>
              </a:rPr>
              <a:t>My two most recent books published with Igniting Souls</a:t>
            </a:r>
            <a:endParaRPr lang="en-US" sz="1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350</Words>
  <Application>Microsoft Macintosh PowerPoint</Application>
  <PresentationFormat>Widescreen</PresentationFormat>
  <Paragraphs>55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Igniting Souls Publishing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Ethos Academic</dc:title>
  <dc:subject>Ethos Academic executive deck</dc:subject>
  <dc:creator>OpenAI</dc:creator>
  <cp:lastModifiedBy>Kary Oberbrunner</cp:lastModifiedBy>
  <cp:revision>4</cp:revision>
  <dcterms:created xsi:type="dcterms:W3CDTF">2026-08-04T08:20:36Z</dcterms:created>
  <dcterms:modified xsi:type="dcterms:W3CDTF">2026-08-04T08:56:29Z</dcterms:modified>
</cp:coreProperties>
</file>